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46" r:id="rId3"/>
    <p:sldId id="352" r:id="rId4"/>
    <p:sldId id="353" r:id="rId5"/>
    <p:sldId id="354" r:id="rId6"/>
    <p:sldId id="355" r:id="rId7"/>
    <p:sldId id="357" r:id="rId8"/>
    <p:sldId id="358" r:id="rId9"/>
    <p:sldId id="363" r:id="rId10"/>
    <p:sldId id="365" r:id="rId11"/>
    <p:sldId id="369" r:id="rId12"/>
    <p:sldId id="368" r:id="rId13"/>
    <p:sldId id="371" r:id="rId14"/>
    <p:sldId id="372" r:id="rId15"/>
    <p:sldId id="373" r:id="rId16"/>
    <p:sldId id="374" r:id="rId17"/>
    <p:sldId id="375" r:id="rId18"/>
    <p:sldId id="376" r:id="rId19"/>
    <p:sldId id="378" r:id="rId20"/>
    <p:sldId id="379" r:id="rId21"/>
    <p:sldId id="381" r:id="rId22"/>
    <p:sldId id="382" r:id="rId23"/>
    <p:sldId id="383" r:id="rId24"/>
    <p:sldId id="377" r:id="rId25"/>
  </p:sldIdLst>
  <p:sldSz cx="16259175" cy="9145588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28F"/>
    <a:srgbClr val="FC6036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1364"/>
            <a:ext cx="16256396" cy="914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17440" y="486720"/>
            <a:ext cx="14022720" cy="1767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AR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117440" y="2434320"/>
            <a:ext cx="14022720" cy="580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1364"/>
            <a:ext cx="16256396" cy="914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magen"/>
          <p:cNvPicPr/>
          <p:nvPr/>
        </p:nvPicPr>
        <p:blipFill>
          <a:blip r:embed="rId5"/>
          <a:stretch/>
        </p:blipFill>
        <p:spPr>
          <a:xfrm>
            <a:off x="1440" y="720"/>
            <a:ext cx="16256880" cy="914436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2841120"/>
            <a:ext cx="13820040" cy="1959840"/>
          </a:xfrm>
          <a:prstGeom prst="rect">
            <a:avLst/>
          </a:prstGeom>
        </p:spPr>
        <p:txBody>
          <a:bodyPr lIns="145080" tIns="72720" rIns="145080" bIns="72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AR" sz="70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12880" y="8476560"/>
            <a:ext cx="3793320" cy="486720"/>
          </a:xfrm>
          <a:prstGeom prst="rect">
            <a:avLst/>
          </a:prstGeom>
        </p:spPr>
        <p:txBody>
          <a:bodyPr lIns="145080" tIns="72720" rIns="145080" bIns="72720" anchor="ctr">
            <a:noAutofit/>
          </a:bodyPr>
          <a:lstStyle/>
          <a:p>
            <a:pPr>
              <a:lnSpc>
                <a:spcPct val="100000"/>
              </a:lnSpc>
            </a:pPr>
            <a:fld id="{3CD3CE8F-DCC1-43AF-ACF5-95573EAA987E}" type="datetime">
              <a:rPr lang="es-AR" sz="1900" b="0" strike="noStrike" spc="-1">
                <a:solidFill>
                  <a:srgbClr val="8B8B8B"/>
                </a:solidFill>
                <a:latin typeface="Calibri"/>
              </a:rPr>
              <a:t>01/12/2023</a:t>
            </a:fld>
            <a:endParaRPr lang="es-AR" sz="19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5555160" y="8476560"/>
            <a:ext cx="5148360" cy="486720"/>
          </a:xfrm>
          <a:prstGeom prst="rect">
            <a:avLst/>
          </a:prstGeom>
        </p:spPr>
        <p:txBody>
          <a:bodyPr lIns="145080" tIns="72720" rIns="145080" bIns="72720" anchor="ctr">
            <a:noAutofit/>
          </a:bodyPr>
          <a:lstStyle/>
          <a:p>
            <a:endParaRPr lang="es-AR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1652480" y="8476560"/>
            <a:ext cx="3793320" cy="486720"/>
          </a:xfrm>
          <a:prstGeom prst="rect">
            <a:avLst/>
          </a:prstGeom>
        </p:spPr>
        <p:txBody>
          <a:bodyPr lIns="145080" tIns="72720" rIns="145080" bIns="72720" anchor="ctr">
            <a:noAutofit/>
          </a:bodyPr>
          <a:lstStyle/>
          <a:p>
            <a:pPr algn="r">
              <a:lnSpc>
                <a:spcPct val="100000"/>
              </a:lnSpc>
            </a:pPr>
            <a:fld id="{595DC946-4A7A-43C8-AC4A-C7322448EBA0}" type="slidenum">
              <a:rPr lang="es-AR" sz="19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AR" sz="19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812880" y="2139840"/>
            <a:ext cx="14632560" cy="530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51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38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32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2"/>
          <p:cNvSpPr/>
          <p:nvPr/>
        </p:nvSpPr>
        <p:spPr>
          <a:xfrm>
            <a:off x="2829600" y="3847680"/>
            <a:ext cx="9694080" cy="97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0" strike="noStrike" spc="-1">
                <a:solidFill>
                  <a:srgbClr val="FFFFFF"/>
                </a:solidFill>
                <a:latin typeface="Arial"/>
                <a:ea typeface="Lucida Sans Unicode"/>
              </a:rPr>
              <a:t>Registro y seguimiento del MIC/DTA fluvial a través del SINTIA. RG N.° 4940/21 (BO 5/03/21)</a:t>
            </a:r>
            <a:endParaRPr lang="es-AR" sz="2900" b="0" strike="noStrike" spc="-1">
              <a:latin typeface="Arial"/>
            </a:endParaRPr>
          </a:p>
        </p:txBody>
      </p:sp>
      <p:sp>
        <p:nvSpPr>
          <p:cNvPr id="127" name="Line 3"/>
          <p:cNvSpPr/>
          <p:nvPr/>
        </p:nvSpPr>
        <p:spPr>
          <a:xfrm>
            <a:off x="2878560" y="3636360"/>
            <a:ext cx="9340560" cy="2160"/>
          </a:xfrm>
          <a:prstGeom prst="line">
            <a:avLst/>
          </a:prstGeom>
          <a:ln w="2232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39E492-41AA-7649-A51D-EDC777CA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" y="-16082"/>
            <a:ext cx="16259952" cy="91452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ACCA27-3EB3-AE46-BA9A-5147EE2B14B7}"/>
              </a:ext>
            </a:extLst>
          </p:cNvPr>
          <p:cNvSpPr txBox="1"/>
          <p:nvPr/>
        </p:nvSpPr>
        <p:spPr>
          <a:xfrm>
            <a:off x="6682517" y="1212529"/>
            <a:ext cx="871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 err="1" smtClean="0">
                <a:solidFill>
                  <a:srgbClr val="FE428F"/>
                </a:solidFill>
              </a:rPr>
              <a:t>Hidrovía</a:t>
            </a:r>
            <a:r>
              <a:rPr lang="es-AR" sz="6000" b="1" dirty="0" smtClean="0">
                <a:solidFill>
                  <a:srgbClr val="FE428F"/>
                </a:solidFill>
              </a:rPr>
              <a:t> </a:t>
            </a:r>
          </a:p>
          <a:p>
            <a:r>
              <a:rPr lang="es-AR" sz="6000" b="1" dirty="0" smtClean="0">
                <a:solidFill>
                  <a:srgbClr val="FE428F"/>
                </a:solidFill>
              </a:rPr>
              <a:t>Paraguay - Paraná </a:t>
            </a:r>
            <a:endParaRPr lang="es-AR" sz="6000" b="1" dirty="0">
              <a:solidFill>
                <a:srgbClr val="FE428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4AB25F-01F8-7E4C-97B7-20675A65E7E0}"/>
              </a:ext>
            </a:extLst>
          </p:cNvPr>
          <p:cNvSpPr txBox="1"/>
          <p:nvPr/>
        </p:nvSpPr>
        <p:spPr>
          <a:xfrm>
            <a:off x="6682518" y="3526143"/>
            <a:ext cx="84159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b="1" spc="-1" dirty="0" smtClean="0">
                <a:solidFill>
                  <a:srgbClr val="FFDD00"/>
                </a:solidFill>
                <a:ea typeface="Microsoft YaHei"/>
              </a:rPr>
              <a:t>Registro y seguimiento del MIC/DTA fluvial a través del SINTIA. RESOLUCIÓN GENERAL N.° 4940 (AFIP)</a:t>
            </a:r>
          </a:p>
          <a:p>
            <a:pPr>
              <a:lnSpc>
                <a:spcPct val="100000"/>
              </a:lnSpc>
            </a:pPr>
            <a:r>
              <a:rPr lang="es-AR" sz="2400" b="1" spc="-1" dirty="0" smtClean="0">
                <a:solidFill>
                  <a:srgbClr val="FFDD00"/>
                </a:solidFill>
                <a:ea typeface="Microsoft YaHei"/>
              </a:rPr>
              <a:t>(BO 5/03/21)</a:t>
            </a:r>
          </a:p>
          <a:p>
            <a:pPr>
              <a:lnSpc>
                <a:spcPct val="100000"/>
              </a:lnSpc>
            </a:pPr>
            <a:endParaRPr lang="es-AR" sz="2400" b="1" spc="-1" dirty="0" smtClean="0">
              <a:solidFill>
                <a:srgbClr val="FFDD00"/>
              </a:solidFill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es-AR" sz="4000" b="1" dirty="0">
                <a:solidFill>
                  <a:srgbClr val="FFFF00"/>
                </a:solidFill>
              </a:rPr>
              <a:t>Nuevas </a:t>
            </a:r>
            <a:r>
              <a:rPr lang="es-AR" sz="4000" b="1" dirty="0" smtClean="0">
                <a:solidFill>
                  <a:srgbClr val="FFFF00"/>
                </a:solidFill>
              </a:rPr>
              <a:t>funcionalidades -</a:t>
            </a:r>
            <a:endParaRPr lang="es-AR" sz="4000" b="1" spc="-1" dirty="0">
              <a:solidFill>
                <a:srgbClr val="FFFF00"/>
              </a:solidFill>
              <a:ea typeface="Microsoft YaHei"/>
            </a:endParaRPr>
          </a:p>
          <a:p>
            <a:r>
              <a:rPr lang="es-AR" sz="4000" b="1" dirty="0">
                <a:solidFill>
                  <a:srgbClr val="FFFF00"/>
                </a:solidFill>
              </a:rPr>
              <a:t>3ra. ETAPA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E2CBBA5-D357-AC4F-B634-0BE3D7197299}"/>
              </a:ext>
            </a:extLst>
          </p:cNvPr>
          <p:cNvCxnSpPr>
            <a:cxnSpLocks/>
          </p:cNvCxnSpPr>
          <p:nvPr/>
        </p:nvCxnSpPr>
        <p:spPr>
          <a:xfrm>
            <a:off x="6785259" y="3276830"/>
            <a:ext cx="6656421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429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CARGAS INTERMEDIAS DENTRO DE UN MIC/DTA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48031"/>
              </p:ext>
            </p:extLst>
          </p:nvPr>
        </p:nvGraphicFramePr>
        <p:xfrm>
          <a:off x="2610678" y="2911956"/>
          <a:ext cx="12117693" cy="466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394">
                  <a:extLst>
                    <a:ext uri="{9D8B030D-6E8A-4147-A177-3AD203B41FA5}">
                      <a16:colId xmlns:a16="http://schemas.microsoft.com/office/drawing/2014/main" val="875323691"/>
                    </a:ext>
                  </a:extLst>
                </a:gridCol>
                <a:gridCol w="5985299">
                  <a:extLst>
                    <a:ext uri="{9D8B030D-6E8A-4147-A177-3AD203B41FA5}">
                      <a16:colId xmlns:a16="http://schemas.microsoft.com/office/drawing/2014/main" val="153112216"/>
                    </a:ext>
                  </a:extLst>
                </a:gridCol>
              </a:tblGrid>
              <a:tr h="502470">
                <a:tc>
                  <a:txBody>
                    <a:bodyPr/>
                    <a:lstStyle/>
                    <a:p>
                      <a:pPr algn="ctr"/>
                      <a:r>
                        <a:rPr lang="es-AR" sz="2900" dirty="0">
                          <a:latin typeface="Calibri" panose="020F0502020204030204" pitchFamily="34" charset="0"/>
                        </a:rPr>
                        <a:t>ATA</a:t>
                      </a:r>
                      <a:endParaRPr lang="en-US" sz="29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900" dirty="0">
                          <a:latin typeface="Calibri" panose="020F0502020204030204" pitchFamily="34" charset="0"/>
                        </a:rPr>
                        <a:t>SERVICIO ADUANERO</a:t>
                      </a:r>
                      <a:endParaRPr lang="en-US" sz="29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54725"/>
                  </a:ext>
                </a:extLst>
              </a:tr>
              <a:tr h="4129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6207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081776" y="3827999"/>
            <a:ext cx="3166754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  el/los títulos y envíos </a:t>
            </a:r>
            <a:r>
              <a:rPr lang="es-A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modo habitual</a:t>
            </a:r>
            <a:endParaRPr lang="es-A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73628" y="5054545"/>
            <a:ext cx="4383049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el nuevo método  </a:t>
            </a:r>
            <a:r>
              <a:rPr lang="es-A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agrega </a:t>
            </a:r>
            <a:r>
              <a:rPr lang="es-A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el/los MIC/DTA  al que adiciona  el/los títulos y sus envíos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43297" y="6588869"/>
            <a:ext cx="3958501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Generará la Salida e Imprimirá </a:t>
            </a:r>
            <a:r>
              <a:rPr lang="es-A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el/los MIC/DTA con los títulos  que se agregan en ese punto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249333" y="4633462"/>
            <a:ext cx="5212462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Aprobación/rechazo de la Solicitud de agregar una carga a través  de la pantalla de presentación / rectificaciones  ya disponibles en producción. En los rechazos deberá describir el motivo.</a:t>
            </a: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5628148" y="4503116"/>
            <a:ext cx="0" cy="540071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7910024" y="5572207"/>
            <a:ext cx="1304960" cy="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7641771" y="7063446"/>
            <a:ext cx="4317464" cy="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1936186" y="6384465"/>
            <a:ext cx="0" cy="67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55"/>
          <p:cNvSpPr txBox="1"/>
          <p:nvPr/>
        </p:nvSpPr>
        <p:spPr>
          <a:xfrm>
            <a:off x="5490383" y="8089509"/>
            <a:ext cx="7134358" cy="461665"/>
          </a:xfrm>
          <a:prstGeom prst="rect">
            <a:avLst/>
          </a:prstGeom>
          <a:noFill/>
          <a:ln w="222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Luego, se continua el proceso con el control de salida </a:t>
            </a:r>
            <a:endParaRPr lang="es-A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6338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CARGAS INTERMEDIAS DENTRO DE UN MIC/DTA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Desvincular carga de un MIC/DTA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El </a:t>
            </a:r>
            <a:r>
              <a:rPr lang="es-AR" sz="2900" dirty="0">
                <a:latin typeface="Calibri" panose="020F0502020204030204" pitchFamily="34" charset="0"/>
              </a:rPr>
              <a:t>ATA puede desafectar </a:t>
            </a:r>
            <a:r>
              <a:rPr lang="es-AR" sz="2900" dirty="0" smtClean="0">
                <a:latin typeface="Calibri" panose="020F0502020204030204" pitchFamily="34" charset="0"/>
              </a:rPr>
              <a:t>una carga agregada, </a:t>
            </a:r>
            <a:r>
              <a:rPr lang="es-AR" sz="2900" dirty="0">
                <a:latin typeface="Calibri" panose="020F0502020204030204" pitchFamily="34" charset="0"/>
              </a:rPr>
              <a:t>ya sea por error en la declaración o porque </a:t>
            </a:r>
            <a:r>
              <a:rPr lang="es-AR" sz="2900" dirty="0" smtClean="0">
                <a:latin typeface="Calibri" panose="020F0502020204030204" pitchFamily="34" charset="0"/>
              </a:rPr>
              <a:t>es </a:t>
            </a:r>
            <a:r>
              <a:rPr lang="es-AR" sz="2900" dirty="0">
                <a:latin typeface="Calibri" panose="020F0502020204030204" pitchFamily="34" charset="0"/>
              </a:rPr>
              <a:t>necesario </a:t>
            </a:r>
            <a:r>
              <a:rPr lang="es-AR" sz="2900" dirty="0" smtClean="0">
                <a:latin typeface="Calibri" panose="020F0502020204030204" pitchFamily="34" charset="0"/>
              </a:rPr>
              <a:t>dar de baja un </a:t>
            </a:r>
            <a:r>
              <a:rPr lang="es-AR" sz="2900" dirty="0">
                <a:latin typeface="Calibri" panose="020F0502020204030204" pitchFamily="34" charset="0"/>
              </a:rPr>
              <a:t>título declarado previamente en el punto </a:t>
            </a:r>
            <a:r>
              <a:rPr lang="es-AR" sz="2900" dirty="0" smtClean="0">
                <a:latin typeface="Calibri" panose="020F0502020204030204" pitchFamily="34" charset="0"/>
              </a:rPr>
              <a:t>de </a:t>
            </a:r>
            <a:r>
              <a:rPr lang="es-AR" sz="2900" dirty="0">
                <a:latin typeface="Calibri" panose="020F0502020204030204" pitchFamily="34" charset="0"/>
              </a:rPr>
              <a:t>arribo </a:t>
            </a:r>
            <a:r>
              <a:rPr lang="es-AR" sz="2900" dirty="0" smtClean="0">
                <a:latin typeface="Calibri" panose="020F0502020204030204" pitchFamily="34" charset="0"/>
              </a:rPr>
              <a:t>intermedio.</a:t>
            </a: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Deberá informarse descriptivamente el </a:t>
            </a:r>
            <a:r>
              <a:rPr lang="es-AR" sz="2900" dirty="0">
                <a:latin typeface="Calibri" panose="020F0502020204030204" pitchFamily="34" charset="0"/>
              </a:rPr>
              <a:t>motivo de </a:t>
            </a:r>
            <a:r>
              <a:rPr lang="es-AR" sz="2900" dirty="0" smtClean="0">
                <a:latin typeface="Calibri" panose="020F0502020204030204" pitchFamily="34" charset="0"/>
              </a:rPr>
              <a:t>desvinculación.</a:t>
            </a: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La </a:t>
            </a:r>
            <a:r>
              <a:rPr lang="es-AR" sz="2900" dirty="0">
                <a:latin typeface="Calibri" panose="020F0502020204030204" pitchFamily="34" charset="0"/>
              </a:rPr>
              <a:t>solicitud </a:t>
            </a:r>
            <a:r>
              <a:rPr lang="es-AR" sz="2900" dirty="0" smtClean="0">
                <a:latin typeface="Calibri" panose="020F0502020204030204" pitchFamily="34" charset="0"/>
              </a:rPr>
              <a:t>de desvinculación deberá </a:t>
            </a:r>
            <a:r>
              <a:rPr lang="es-AR" sz="2900" dirty="0">
                <a:latin typeface="Calibri" panose="020F0502020204030204" pitchFamily="34" charset="0"/>
              </a:rPr>
              <a:t>ser aprobada o rechazada por el servicio aduanero a través de la pantalla de </a:t>
            </a:r>
            <a:r>
              <a:rPr lang="es-AR" sz="2900" dirty="0" smtClean="0">
                <a:latin typeface="Calibri" panose="020F0502020204030204" pitchFamily="34" charset="0"/>
              </a:rPr>
              <a:t>presentación / rectificación.</a:t>
            </a:r>
            <a:endParaRPr lang="es-AR" sz="2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4999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CARGAS INTERMEDIAS DENTRO DE UN MIC/DTA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Desvincular carga de un MIC/DTA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La </a:t>
            </a:r>
            <a:r>
              <a:rPr lang="es-AR" sz="2900" dirty="0">
                <a:latin typeface="Calibri" panose="020F0502020204030204" pitchFamily="34" charset="0"/>
              </a:rPr>
              <a:t>desvinculación podrá realizarse </a:t>
            </a:r>
            <a:r>
              <a:rPr lang="es-AR" sz="2900" u="sng" dirty="0" smtClean="0">
                <a:latin typeface="Calibri" panose="020F0502020204030204" pitchFamily="34" charset="0"/>
              </a:rPr>
              <a:t>previo a la registración de </a:t>
            </a:r>
            <a:r>
              <a:rPr lang="es-AR" sz="2900" u="sng" dirty="0">
                <a:latin typeface="Calibri" panose="020F0502020204030204" pitchFamily="34" charset="0"/>
              </a:rPr>
              <a:t>la salida</a:t>
            </a:r>
            <a:r>
              <a:rPr lang="es-AR" sz="2900" dirty="0" smtClean="0">
                <a:latin typeface="Calibri" panose="020F0502020204030204" pitchFamily="34" charset="0"/>
              </a:rPr>
              <a:t>.</a:t>
            </a: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A través del método correspondiente y deberá ser aprobada o rechazada por el Servicio Aduanero.</a:t>
            </a: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</a:pPr>
            <a:endParaRPr lang="es-AR" sz="2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429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Pantalla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Presentación y Aprobación de una solicitud de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rectificación</a:t>
            </a:r>
            <a:endParaRPr lang="es-AR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</p:txBody>
      </p:sp>
      <p:pic>
        <p:nvPicPr>
          <p:cNvPr id="36" name="6 Imagen" descr="C:\Users\201808~1\AppData\Local\Temp\1\ommmapifnogpabmk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9" b="28894"/>
          <a:stretch/>
        </p:blipFill>
        <p:spPr bwMode="auto">
          <a:xfrm>
            <a:off x="2431054" y="3837207"/>
            <a:ext cx="13309679" cy="3788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9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429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Pantalla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Presentación y Aprobación de una solicitud de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rectificación</a:t>
            </a:r>
            <a:endParaRPr lang="es-AR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</p:txBody>
      </p:sp>
      <p:pic>
        <p:nvPicPr>
          <p:cNvPr id="36" name="6 Imagen" descr="C:\Users\201808~1\AppData\Local\Temp\1\ommmapifnogpabmk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5" t="34011" r="2085" b="27460"/>
          <a:stretch/>
        </p:blipFill>
        <p:spPr bwMode="auto">
          <a:xfrm>
            <a:off x="12377060" y="4065817"/>
            <a:ext cx="3004456" cy="28901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00118"/>
              </p:ext>
            </p:extLst>
          </p:nvPr>
        </p:nvGraphicFramePr>
        <p:xfrm>
          <a:off x="1978901" y="4051903"/>
          <a:ext cx="10022601" cy="2575048"/>
        </p:xfrm>
        <a:graphic>
          <a:graphicData uri="http://schemas.openxmlformats.org/drawingml/2006/table">
            <a:tbl>
              <a:tblPr/>
              <a:tblGrid>
                <a:gridCol w="271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5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REG.ORIGINAL</a:t>
                      </a:r>
                      <a:endParaRPr lang="es-AR" sz="1800" b="1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Registro original.</a:t>
                      </a:r>
                      <a:endParaRPr lang="es-AR" sz="1800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2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RECT.CONV.MT</a:t>
                      </a:r>
                      <a:endParaRPr lang="es-AR" sz="1800" b="1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8740" indent="-13487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Solicitud de rectificación de convoy / Datos del Remolcador / Empujador.</a:t>
                      </a:r>
                      <a:endParaRPr lang="es-AR" sz="1800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RECT.ADIC.CARGA</a:t>
                      </a:r>
                      <a:endParaRPr lang="es-AR" sz="1800" b="1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8740" indent="-13487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Solicitud de Rectificación adicionar carga.</a:t>
                      </a:r>
                      <a:endParaRPr lang="es-AR" sz="1800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RECT.DESV.CARGA</a:t>
                      </a:r>
                      <a:endParaRPr lang="es-AR" sz="1800" b="1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Solicitud de Rectificación desvinculación de carga.</a:t>
                      </a:r>
                      <a:endParaRPr lang="es-AR" sz="1800" dirty="0"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6991267" y="3536473"/>
            <a:ext cx="7051307" cy="0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6991267" y="3536473"/>
            <a:ext cx="0" cy="345063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14042574" y="3536473"/>
            <a:ext cx="0" cy="34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5502731" y="7156294"/>
            <a:ext cx="9287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</a:rPr>
              <a:t>Se ha eliminado la columna referente a si es una rectificativa (S/N) y se </a:t>
            </a:r>
            <a:r>
              <a:rPr lang="es-ES" sz="2400" dirty="0" smtClean="0">
                <a:latin typeface="Calibri" panose="020F0502020204030204" pitchFamily="34" charset="0"/>
              </a:rPr>
              <a:t>reemplazó </a:t>
            </a:r>
            <a:r>
              <a:rPr lang="es-ES" sz="2400" dirty="0">
                <a:latin typeface="Calibri" panose="020F0502020204030204" pitchFamily="34" charset="0"/>
              </a:rPr>
              <a:t>por la columna correspondiente a “Tipo Operación”</a:t>
            </a:r>
            <a:endParaRPr lang="es-AR" sz="2400" dirty="0">
              <a:latin typeface="Calibri" panose="020F050202020403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11168745" y="6626951"/>
            <a:ext cx="2139042" cy="529343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2291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Pantalla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Presentación y Aprobación de una solicitud de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rectificación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AR" sz="16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A través de la selección de la opción “Ver” se puede consultar cada </a:t>
            </a:r>
            <a:r>
              <a:rPr lang="es-AR" sz="20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registro. Si </a:t>
            </a:r>
            <a:r>
              <a:rPr lang="es-AR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corresponde a un medio autopropulsado veremos esta pantalla</a:t>
            </a:r>
            <a:r>
              <a:rPr lang="es-AR" sz="20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:</a:t>
            </a:r>
            <a:endParaRPr lang="es-AR" sz="20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</p:txBody>
      </p:sp>
      <p:pic>
        <p:nvPicPr>
          <p:cNvPr id="5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54" r="4074"/>
          <a:stretch/>
        </p:blipFill>
        <p:spPr bwMode="auto">
          <a:xfrm>
            <a:off x="3559633" y="3788229"/>
            <a:ext cx="10548253" cy="4735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9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429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Pantalla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Presentación y Aprobación de una solicitud de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rectificación</a:t>
            </a:r>
          </a:p>
        </p:txBody>
      </p:sp>
      <p:pic>
        <p:nvPicPr>
          <p:cNvPr id="5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8473" r="4074"/>
          <a:stretch/>
        </p:blipFill>
        <p:spPr bwMode="auto">
          <a:xfrm>
            <a:off x="2743201" y="3575957"/>
            <a:ext cx="11376804" cy="78377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6 CuadroTexto"/>
          <p:cNvSpPr txBox="1"/>
          <p:nvPr/>
        </p:nvSpPr>
        <p:spPr>
          <a:xfrm>
            <a:off x="1707197" y="5087692"/>
            <a:ext cx="6946946" cy="98488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900" dirty="0" smtClean="0">
                <a:latin typeface="Calibri" panose="020F0502020204030204" pitchFamily="34" charset="0"/>
              </a:rPr>
              <a:t>Tipo Operación</a:t>
            </a:r>
            <a:r>
              <a:rPr lang="es-AR" sz="2900" b="1" dirty="0" smtClean="0">
                <a:latin typeface="Calibri" panose="020F0502020204030204" pitchFamily="34" charset="0"/>
              </a:rPr>
              <a:t>: RECT.ADIC.CARGA </a:t>
            </a:r>
            <a:r>
              <a:rPr lang="es-AR" sz="2900" dirty="0">
                <a:latin typeface="Calibri" panose="020F0502020204030204" pitchFamily="34" charset="0"/>
              </a:rPr>
              <a:t>-</a:t>
            </a:r>
            <a:r>
              <a:rPr lang="es-AR" sz="2900" dirty="0" smtClean="0">
                <a:latin typeface="Calibri" panose="020F0502020204030204" pitchFamily="34" charset="0"/>
              </a:rPr>
              <a:t> </a:t>
            </a:r>
            <a:r>
              <a:rPr lang="es-AR" sz="29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MIC/DTA a Pres/</a:t>
            </a:r>
            <a:r>
              <a:rPr lang="es-AR" sz="29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Rech</a:t>
            </a:r>
            <a:endParaRPr lang="es-AR" sz="29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4770581" y="4503268"/>
            <a:ext cx="0" cy="48303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4 Rectángulo"/>
          <p:cNvSpPr/>
          <p:nvPr/>
        </p:nvSpPr>
        <p:spPr>
          <a:xfrm>
            <a:off x="1518557" y="6173971"/>
            <a:ext cx="6906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libri" panose="020F0502020204030204" pitchFamily="34" charset="0"/>
              </a:rPr>
              <a:t>Se mostrará una leyenda a la izquierda de la pantalla en donde se especificará,  por un lado el tipo de operación seguido de un </a:t>
            </a:r>
            <a:r>
              <a:rPr lang="es-ES" sz="2000" b="1" dirty="0">
                <a:latin typeface="Calibri" panose="020F0502020204030204" pitchFamily="34" charset="0"/>
              </a:rPr>
              <a:t>link</a:t>
            </a:r>
            <a:r>
              <a:rPr lang="es-ES" sz="2000" dirty="0">
                <a:latin typeface="Calibri" panose="020F0502020204030204" pitchFamily="34" charset="0"/>
              </a:rPr>
              <a:t> en donde se podrá visualizar la carga a agregar o desvincular según el </a:t>
            </a:r>
            <a:r>
              <a:rPr lang="es-ES" sz="2000" dirty="0" smtClean="0">
                <a:latin typeface="Calibri" panose="020F0502020204030204" pitchFamily="34" charset="0"/>
              </a:rPr>
              <a:t>caso.</a:t>
            </a:r>
            <a:endParaRPr lang="es-AR" sz="2000" dirty="0">
              <a:latin typeface="Calibri" panose="020F0502020204030204" pitchFamily="34" charset="0"/>
            </a:endParaRPr>
          </a:p>
        </p:txBody>
      </p:sp>
      <p:sp>
        <p:nvSpPr>
          <p:cNvPr id="9" name="16 Rectángulo"/>
          <p:cNvSpPr/>
          <p:nvPr/>
        </p:nvSpPr>
        <p:spPr>
          <a:xfrm>
            <a:off x="8654143" y="4744783"/>
            <a:ext cx="6727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libri" panose="020F0502020204030204" pitchFamily="34" charset="0"/>
              </a:rPr>
              <a:t>Presionando el botón </a:t>
            </a:r>
            <a:r>
              <a:rPr lang="es-ES" sz="2000" b="1" dirty="0">
                <a:latin typeface="Calibri" panose="020F0502020204030204" pitchFamily="34" charset="0"/>
              </a:rPr>
              <a:t>“Presentar</a:t>
            </a:r>
            <a:r>
              <a:rPr lang="es-ES" sz="2000" b="1" dirty="0" smtClean="0">
                <a:latin typeface="Calibri" panose="020F0502020204030204" pitchFamily="34" charset="0"/>
              </a:rPr>
              <a:t>”</a:t>
            </a:r>
            <a:r>
              <a:rPr lang="es-ES" sz="2000" dirty="0" smtClean="0">
                <a:latin typeface="Calibri" panose="020F0502020204030204" pitchFamily="34" charset="0"/>
              </a:rPr>
              <a:t>, se</a:t>
            </a:r>
            <a:r>
              <a:rPr lang="es-ES" sz="2000" b="1" dirty="0" smtClean="0">
                <a:latin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</a:rPr>
              <a:t>aceptará la </a:t>
            </a:r>
            <a:r>
              <a:rPr lang="es-ES" sz="2000" dirty="0" smtClean="0">
                <a:latin typeface="Calibri" panose="020F0502020204030204" pitchFamily="34" charset="0"/>
              </a:rPr>
              <a:t>solicitud.</a:t>
            </a:r>
            <a:endParaRPr lang="es-AR" sz="2000" dirty="0"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latin typeface="Calibri" panose="020F0502020204030204" pitchFamily="34" charset="0"/>
              </a:rPr>
              <a:t>Presionando el botón </a:t>
            </a:r>
            <a:r>
              <a:rPr lang="es-ES" sz="2000" b="1" dirty="0">
                <a:latin typeface="Calibri" panose="020F0502020204030204" pitchFamily="34" charset="0"/>
              </a:rPr>
              <a:t>“Rechazar</a:t>
            </a:r>
            <a:r>
              <a:rPr lang="es-ES" sz="2000" b="1" dirty="0" smtClean="0">
                <a:latin typeface="Calibri" panose="020F0502020204030204" pitchFamily="34" charset="0"/>
              </a:rPr>
              <a:t>”, </a:t>
            </a:r>
            <a:r>
              <a:rPr lang="es-ES" sz="2000" dirty="0">
                <a:latin typeface="Calibri" panose="020F0502020204030204" pitchFamily="34" charset="0"/>
              </a:rPr>
              <a:t>el servicio aduanero deberá especificar de manera “descriptiva” el motivo del rechazo.</a:t>
            </a:r>
            <a:endParaRPr lang="es-A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21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Pantalla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Presentación y Aprobación de una solicitud de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rectificación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AR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>
              <a:lnSpc>
                <a:spcPct val="100000"/>
              </a:lnSpc>
              <a:buClr>
                <a:srgbClr val="00B0F0"/>
              </a:buClr>
            </a:pPr>
            <a:r>
              <a:rPr lang="es-AR" sz="20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Si corresponde a un convoy:</a:t>
            </a:r>
            <a:endParaRPr lang="es-AR" sz="2900" b="1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</p:txBody>
      </p:sp>
      <p:pic>
        <p:nvPicPr>
          <p:cNvPr id="10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/>
          <a:stretch/>
        </p:blipFill>
        <p:spPr bwMode="auto">
          <a:xfrm>
            <a:off x="3338961" y="3709360"/>
            <a:ext cx="10359785" cy="469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9 Rectángulo"/>
          <p:cNvSpPr/>
          <p:nvPr/>
        </p:nvSpPr>
        <p:spPr>
          <a:xfrm>
            <a:off x="3843644" y="5221313"/>
            <a:ext cx="762862" cy="368603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39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21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Pantalla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Presentación y Aprobación de una solicitud de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rectificación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AR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>
              <a:lnSpc>
                <a:spcPct val="100000"/>
              </a:lnSpc>
              <a:buClr>
                <a:srgbClr val="00B0F0"/>
              </a:buClr>
            </a:pPr>
            <a:r>
              <a:rPr lang="es-AR" sz="20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Si corresponde a un convoy:</a:t>
            </a:r>
            <a:endParaRPr lang="es-AR" sz="2900" b="1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</p:txBody>
      </p:sp>
      <p:pic>
        <p:nvPicPr>
          <p:cNvPr id="10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5"/>
          <a:stretch/>
        </p:blipFill>
        <p:spPr bwMode="auto">
          <a:xfrm>
            <a:off x="3218191" y="3588587"/>
            <a:ext cx="10980888" cy="30365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311879" y="7127853"/>
            <a:ext cx="12594566" cy="76095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144000" tIns="72000" rIns="108000" bIns="7200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latin typeface="Calibri" panose="020F0502020204030204" pitchFamily="34" charset="0"/>
                <a:ea typeface="+mj-ea"/>
                <a:cs typeface="+mj-cs"/>
              </a:rPr>
              <a:t>En </a:t>
            </a:r>
            <a:r>
              <a:rPr lang="es-ES" sz="2000" dirty="0">
                <a:latin typeface="Calibri" panose="020F0502020204030204" pitchFamily="34" charset="0"/>
                <a:ea typeface="+mj-ea"/>
                <a:cs typeface="+mj-cs"/>
              </a:rPr>
              <a:t>la columna </a:t>
            </a:r>
            <a:r>
              <a:rPr lang="es-ES" sz="2000" b="1" dirty="0">
                <a:latin typeface="Calibri" panose="020F0502020204030204" pitchFamily="34" charset="0"/>
                <a:ea typeface="+mj-ea"/>
                <a:cs typeface="+mj-cs"/>
              </a:rPr>
              <a:t>“Reg. A Pres/</a:t>
            </a:r>
            <a:r>
              <a:rPr lang="es-ES" sz="2000" b="1" dirty="0" err="1">
                <a:latin typeface="Calibri" panose="020F0502020204030204" pitchFamily="34" charset="0"/>
                <a:ea typeface="+mj-ea"/>
                <a:cs typeface="+mj-cs"/>
              </a:rPr>
              <a:t>Rech</a:t>
            </a:r>
            <a:r>
              <a:rPr lang="es-ES" sz="2000" b="1" dirty="0">
                <a:latin typeface="Calibri" panose="020F0502020204030204" pitchFamily="34" charset="0"/>
                <a:ea typeface="+mj-ea"/>
                <a:cs typeface="+mj-cs"/>
              </a:rPr>
              <a:t>.”</a:t>
            </a:r>
            <a:r>
              <a:rPr lang="es-ES" sz="200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+mj-ea"/>
                <a:cs typeface="+mj-cs"/>
              </a:rPr>
              <a:t>se mostrará </a:t>
            </a:r>
            <a:r>
              <a:rPr lang="es-ES" sz="2000" dirty="0">
                <a:latin typeface="Calibri" panose="020F0502020204030204" pitchFamily="34" charset="0"/>
                <a:ea typeface="+mj-ea"/>
                <a:cs typeface="+mj-cs"/>
              </a:rPr>
              <a:t>el link para todos los medios remolcador en donde se está solicitando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agregar una determinada carga. Accediendo, se mostrará el reporte de la carga a adicionar o desvincular según el caso.</a:t>
            </a:r>
            <a:endParaRPr kumimoji="0" lang="es-A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13 CuadroTexto"/>
          <p:cNvSpPr txBox="1"/>
          <p:nvPr/>
        </p:nvSpPr>
        <p:spPr>
          <a:xfrm>
            <a:off x="2146871" y="5575943"/>
            <a:ext cx="6160540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alibri" panose="020F0502020204030204" pitchFamily="34" charset="0"/>
              </a:rPr>
              <a:t>Presionando el botón </a:t>
            </a:r>
            <a:r>
              <a:rPr lang="es-ES" sz="2000" b="1" dirty="0">
                <a:latin typeface="Calibri" panose="020F0502020204030204" pitchFamily="34" charset="0"/>
              </a:rPr>
              <a:t>“</a:t>
            </a:r>
            <a:r>
              <a:rPr lang="es-ES" sz="2000" b="1" dirty="0" smtClean="0">
                <a:latin typeface="Calibri" panose="020F0502020204030204" pitchFamily="34" charset="0"/>
              </a:rPr>
              <a:t>Rechazar”</a:t>
            </a:r>
            <a:r>
              <a:rPr lang="es-ES" sz="2000" dirty="0" smtClean="0">
                <a:latin typeface="Calibri" panose="020F0502020204030204" pitchFamily="34" charset="0"/>
              </a:rPr>
              <a:t>, el </a:t>
            </a:r>
            <a:r>
              <a:rPr lang="es-ES" sz="2000" dirty="0">
                <a:latin typeface="Calibri" panose="020F0502020204030204" pitchFamily="34" charset="0"/>
              </a:rPr>
              <a:t>servicio aduanero </a:t>
            </a:r>
            <a:r>
              <a:rPr lang="es-ES" sz="2000" dirty="0" smtClean="0">
                <a:latin typeface="Calibri" panose="020F0502020204030204" pitchFamily="34" charset="0"/>
              </a:rPr>
              <a:t>especificará </a:t>
            </a:r>
            <a:r>
              <a:rPr lang="es-ES" sz="2000" dirty="0">
                <a:latin typeface="Calibri" panose="020F0502020204030204" pitchFamily="34" charset="0"/>
              </a:rPr>
              <a:t>de manera “descriptiva” el motivo del mismo</a:t>
            </a:r>
            <a:r>
              <a:rPr lang="es-ES" sz="800" dirty="0"/>
              <a:t>.</a:t>
            </a:r>
            <a:endParaRPr lang="es-AR" sz="80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8307411" y="6197578"/>
            <a:ext cx="2147804" cy="224856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 flipV="1">
            <a:off x="12387532" y="4401800"/>
            <a:ext cx="1058347" cy="2532439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4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429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Pantalla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Presentación y Aprobación de una solicitud de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rectificación</a:t>
            </a:r>
          </a:p>
        </p:txBody>
      </p:sp>
      <p:pic>
        <p:nvPicPr>
          <p:cNvPr id="8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/>
          <a:stretch/>
        </p:blipFill>
        <p:spPr bwMode="auto">
          <a:xfrm>
            <a:off x="4066844" y="2881221"/>
            <a:ext cx="9834113" cy="4485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H="1" flipV="1">
            <a:off x="7470475" y="7211683"/>
            <a:ext cx="983413" cy="638355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5089585" y="7850038"/>
            <a:ext cx="785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El acceso a los datos rectificados es a través del siguiente link</a:t>
            </a:r>
            <a:r>
              <a:rPr lang="es-AR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:</a:t>
            </a:r>
            <a:endParaRPr lang="es-AR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9531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7" y="1268753"/>
            <a:ext cx="12298019" cy="6785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ALCANCE EN LA PRIMERA Y SEGUNDA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SEGÚN EL TIPO DE OPERACIÓN</a:t>
            </a: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ES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TIPO PUNTO A PUNTO. Un </a:t>
            </a:r>
            <a:r>
              <a:rPr lang="es-ES" sz="2900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mismo puerto y lugar operativo de una aduana argentina y con el mismo puerto de </a:t>
            </a:r>
            <a:r>
              <a:rPr lang="es-ES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destino.</a:t>
            </a: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ES" sz="2900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DESCARGAS </a:t>
            </a:r>
            <a:r>
              <a:rPr lang="es-ES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INTERMEDIAS. </a:t>
            </a:r>
            <a:r>
              <a:rPr lang="es-AR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Cada </a:t>
            </a:r>
            <a:r>
              <a:rPr lang="es-AR" sz="2900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MIC/DTA de barcaza pueda tener una finalización de tránsito anterior a la finalización del viaje.</a:t>
            </a:r>
            <a:endParaRPr lang="es-ES" sz="2900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AR" sz="2900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PARADAS INTERMEDIAS – RECONFIGURACIÓN DE </a:t>
            </a:r>
            <a:r>
              <a:rPr lang="es-AR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CONVOY. Incluye </a:t>
            </a:r>
            <a:r>
              <a:rPr lang="es-AR" sz="2900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cambio de </a:t>
            </a:r>
            <a:r>
              <a:rPr lang="es-AR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remolcador/empujador e incorporación y/o desvinculación de barcazas.</a:t>
            </a: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s-AR" sz="2900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n-US" sz="2900" spc="-1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524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429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Pantalla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 Presentación y Aprobación de una solicitud de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rectificación</a:t>
            </a: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6" t="11784" r="31498" b="65214"/>
          <a:stretch/>
        </p:blipFill>
        <p:spPr bwMode="auto">
          <a:xfrm>
            <a:off x="5382884" y="3329796"/>
            <a:ext cx="5520906" cy="25706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2317379" y="6267366"/>
            <a:ext cx="13037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alibri" panose="020F0502020204030204" pitchFamily="34" charset="0"/>
              </a:rPr>
              <a:t>NOTA: En lo que respecta a la visualización de las rectificaciones de configuración de convoy / datos del remolcador/empujador, en este momento en producción se muestra en pantalla los datos como quedaran rectificados y presionando el botón </a:t>
            </a:r>
            <a:r>
              <a:rPr lang="es-ES" sz="2000" b="1" dirty="0">
                <a:latin typeface="Calibri" panose="020F0502020204030204" pitchFamily="34" charset="0"/>
              </a:rPr>
              <a:t>“Registros originales presentados afectados</a:t>
            </a:r>
            <a:r>
              <a:rPr lang="es-ES" sz="2000" b="1" dirty="0" smtClean="0">
                <a:latin typeface="Calibri" panose="020F0502020204030204" pitchFamily="34" charset="0"/>
              </a:rPr>
              <a:t>”, </a:t>
            </a:r>
            <a:r>
              <a:rPr lang="es-ES" sz="2000" dirty="0" smtClean="0">
                <a:latin typeface="Calibri" panose="020F0502020204030204" pitchFamily="34" charset="0"/>
              </a:rPr>
              <a:t>se</a:t>
            </a:r>
            <a:r>
              <a:rPr lang="es-ES" sz="2000" b="1" dirty="0" smtClean="0">
                <a:latin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</a:rPr>
              <a:t>muestra los originales antes de la solicitud. Esta modalidad se ha cambiado </a:t>
            </a:r>
            <a:r>
              <a:rPr lang="es-ES" sz="2000" dirty="0" smtClean="0">
                <a:latin typeface="Calibri" panose="020F0502020204030204" pitchFamily="34" charset="0"/>
              </a:rPr>
              <a:t>y en </a:t>
            </a:r>
            <a:r>
              <a:rPr lang="es-ES" sz="2000" dirty="0">
                <a:latin typeface="Calibri" panose="020F0502020204030204" pitchFamily="34" charset="0"/>
              </a:rPr>
              <a:t>la pantalla se </a:t>
            </a:r>
            <a:r>
              <a:rPr lang="es-ES" sz="2000" dirty="0" smtClean="0">
                <a:latin typeface="Calibri" panose="020F0502020204030204" pitchFamily="34" charset="0"/>
              </a:rPr>
              <a:t>ven </a:t>
            </a:r>
            <a:r>
              <a:rPr lang="es-ES" sz="2000" dirty="0">
                <a:latin typeface="Calibri" panose="020F0502020204030204" pitchFamily="34" charset="0"/>
              </a:rPr>
              <a:t>los datos originales y </a:t>
            </a:r>
            <a:r>
              <a:rPr lang="es-ES" sz="2000" dirty="0" smtClean="0">
                <a:latin typeface="Calibri" panose="020F0502020204030204" pitchFamily="34" charset="0"/>
              </a:rPr>
              <a:t>presenta </a:t>
            </a:r>
            <a:r>
              <a:rPr lang="es-ES" sz="2000" dirty="0">
                <a:latin typeface="Calibri" panose="020F0502020204030204" pitchFamily="34" charset="0"/>
              </a:rPr>
              <a:t>un “link” para ver como quedaran los datos al aprobar la solicitud de la misma manera que se realiza con los casos de Agregar carga / Desvincular</a:t>
            </a:r>
            <a:r>
              <a:rPr lang="es-ES" sz="2000" dirty="0" smtClean="0">
                <a:latin typeface="Calibri" panose="020F0502020204030204" pitchFamily="34" charset="0"/>
              </a:rPr>
              <a:t>.</a:t>
            </a:r>
            <a:endParaRPr lang="es-A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1527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</a:p>
          <a:p>
            <a:pPr>
              <a:lnSpc>
                <a:spcPct val="100000"/>
              </a:lnSpc>
            </a:pPr>
            <a:endParaRPr lang="es-AR" sz="20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AR" sz="20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IMPRESIÓN – CARGA INTERMEDIA</a:t>
            </a:r>
          </a:p>
        </p:txBody>
      </p:sp>
      <p:pic>
        <p:nvPicPr>
          <p:cNvPr id="5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78" y="2612210"/>
            <a:ext cx="4445731" cy="573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9"/>
          <a:stretch/>
        </p:blipFill>
        <p:spPr bwMode="auto">
          <a:xfrm>
            <a:off x="8212347" y="3105509"/>
            <a:ext cx="7109679" cy="1949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ector recto 13"/>
          <p:cNvCxnSpPr/>
          <p:nvPr/>
        </p:nvCxnSpPr>
        <p:spPr>
          <a:xfrm flipV="1">
            <a:off x="3588589" y="5055079"/>
            <a:ext cx="7142671" cy="3019246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1527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</a:p>
          <a:p>
            <a:pPr>
              <a:lnSpc>
                <a:spcPct val="100000"/>
              </a:lnSpc>
            </a:pPr>
            <a:endParaRPr lang="es-AR" sz="20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AR" sz="20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IMPRESIÓN – CARGA INTERMEDIA - ANEXOS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46" y="2831229"/>
            <a:ext cx="4796287" cy="557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53" y="2796723"/>
            <a:ext cx="4848045" cy="5570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6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11527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</a:p>
          <a:p>
            <a:pPr>
              <a:lnSpc>
                <a:spcPct val="100000"/>
              </a:lnSpc>
            </a:pPr>
            <a:endParaRPr lang="es-AR" sz="20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AR" sz="20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IMPRESIÓN – DESVINCULAR CARGA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35546"/>
              </p:ext>
            </p:extLst>
          </p:nvPr>
        </p:nvGraphicFramePr>
        <p:xfrm>
          <a:off x="4002661" y="2658701"/>
          <a:ext cx="4465964" cy="568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n de mapa de bits" r:id="rId3" imgW="4732430" imgH="6027942" progId="PBrush">
                  <p:embed/>
                </p:oleObj>
              </mc:Choice>
              <mc:Fallback>
                <p:oleObj name="Imagen de mapa de bits" r:id="rId3" imgW="4732430" imgH="6027942" progId="PBrush">
                  <p:embed/>
                  <p:pic>
                    <p:nvPicPr>
                      <p:cNvPr id="317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661" y="2658701"/>
                        <a:ext cx="4465964" cy="5682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844699"/>
              </p:ext>
            </p:extLst>
          </p:nvPr>
        </p:nvGraphicFramePr>
        <p:xfrm>
          <a:off x="9208473" y="2658700"/>
          <a:ext cx="4576542" cy="569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n de mapa de bits" r:id="rId5" imgW="4793395" imgH="5951736" progId="PBrush">
                  <p:embed/>
                </p:oleObj>
              </mc:Choice>
              <mc:Fallback>
                <p:oleObj name="Imagen de mapa de bits" r:id="rId5" imgW="4793395" imgH="5951736" progId="PBrush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8473" y="2658700"/>
                        <a:ext cx="4576542" cy="5696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0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2"/>
          <p:cNvSpPr/>
          <p:nvPr/>
        </p:nvSpPr>
        <p:spPr>
          <a:xfrm>
            <a:off x="2829600" y="3847680"/>
            <a:ext cx="9694080" cy="97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0" strike="noStrike" spc="-1">
                <a:solidFill>
                  <a:srgbClr val="FFFFFF"/>
                </a:solidFill>
                <a:latin typeface="Arial"/>
                <a:ea typeface="Lucida Sans Unicode"/>
              </a:rPr>
              <a:t>Registro y seguimiento del MIC/DTA fluvial a través del SINTIA. RG N.° 4940/21 (BO 5/03/21)</a:t>
            </a:r>
            <a:endParaRPr lang="es-AR" sz="2900" b="0" strike="noStrike" spc="-1">
              <a:latin typeface="Arial"/>
            </a:endParaRPr>
          </a:p>
        </p:txBody>
      </p:sp>
      <p:sp>
        <p:nvSpPr>
          <p:cNvPr id="127" name="Line 3"/>
          <p:cNvSpPr/>
          <p:nvPr/>
        </p:nvSpPr>
        <p:spPr>
          <a:xfrm>
            <a:off x="2878560" y="3636360"/>
            <a:ext cx="9340560" cy="2160"/>
          </a:xfrm>
          <a:prstGeom prst="line">
            <a:avLst/>
          </a:prstGeom>
          <a:ln w="2232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39E492-41AA-7649-A51D-EDC777CA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" y="-16082"/>
            <a:ext cx="16259952" cy="91452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ACCA27-3EB3-AE46-BA9A-5147EE2B14B7}"/>
              </a:ext>
            </a:extLst>
          </p:cNvPr>
          <p:cNvSpPr txBox="1"/>
          <p:nvPr/>
        </p:nvSpPr>
        <p:spPr>
          <a:xfrm>
            <a:off x="6947586" y="3405049"/>
            <a:ext cx="8223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0" b="1" dirty="0">
                <a:solidFill>
                  <a:srgbClr val="FE428F"/>
                </a:solidFill>
                <a:latin typeface="Brush Script MT" panose="03060802040406070304" pitchFamily="66" charset="0"/>
              </a:rPr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1821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1317358" cy="58924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ALCANCE EN LA PRIMERA Y SEGUNDA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SEGÚN LA CARGA</a:t>
            </a: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ES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Destinaciones de Exportación y Reembarco.</a:t>
            </a: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AR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Carga suelta y en Contenedores.</a:t>
            </a:r>
            <a:endParaRPr lang="es-ES" sz="2900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AR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Contenedores vacíos.</a:t>
            </a: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s-AR" sz="2900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AR" sz="2900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Barcaza en lastre con o sin contenedores vacíos.</a:t>
            </a: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n-US" sz="2900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528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2610678" y="1268753"/>
            <a:ext cx="12470296" cy="45536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ea typeface="Microsoft YaHei"/>
              </a:rPr>
              <a:t>NUEVAS FUNCIONALIDADES – 3RA. ETAPA</a:t>
            </a:r>
            <a:endParaRPr lang="es-AR" sz="2900" b="1" strike="noStrike" spc="-1" dirty="0"/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Arial"/>
            </a:endParaRP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ES" sz="29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Incorporación de Operaciones de Trasbordo al Exterior (TRB3)</a:t>
            </a: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s-ES" sz="2900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s-ES" sz="2900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s-ES" sz="2900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ES" sz="29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Registro de carga en puntos intermedios</a:t>
            </a: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n-US" sz="2900" spc="-1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r="18407" b="49422"/>
          <a:stretch/>
        </p:blipFill>
        <p:spPr>
          <a:xfrm>
            <a:off x="4359519" y="3219017"/>
            <a:ext cx="5080000" cy="12087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17732" r="28948" b="60173"/>
          <a:stretch/>
        </p:blipFill>
        <p:spPr>
          <a:xfrm>
            <a:off x="5888730" y="3562238"/>
            <a:ext cx="938260" cy="5038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73351" r="30811" b="5570"/>
          <a:stretch/>
        </p:blipFill>
        <p:spPr>
          <a:xfrm>
            <a:off x="7633998" y="3583026"/>
            <a:ext cx="913924" cy="4911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73351" r="30811" b="5570"/>
          <a:stretch/>
        </p:blipFill>
        <p:spPr>
          <a:xfrm>
            <a:off x="6721777" y="3580286"/>
            <a:ext cx="913924" cy="491118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 flipV="1">
            <a:off x="8216346" y="3723860"/>
            <a:ext cx="1567834" cy="1880"/>
          </a:xfrm>
          <a:prstGeom prst="straightConnector1">
            <a:avLst/>
          </a:prstGeom>
          <a:ln w="25400">
            <a:solidFill>
              <a:srgbClr val="0070C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9719667" y="3440019"/>
            <a:ext cx="500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Trasbordo</a:t>
            </a:r>
            <a:r>
              <a:rPr kumimoji="0" lang="es-AR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destino al exterior – </a:t>
            </a:r>
            <a:r>
              <a:rPr kumimoji="0" lang="es-AR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TRB3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53" y="6065584"/>
            <a:ext cx="3616474" cy="1599594"/>
          </a:xfrm>
          <a:prstGeom prst="rect">
            <a:avLst/>
          </a:prstGeom>
        </p:spPr>
      </p:pic>
      <p:grpSp>
        <p:nvGrpSpPr>
          <p:cNvPr id="15" name="Grupo 14"/>
          <p:cNvGrpSpPr>
            <a:grpSpLocks noChangeAspect="1"/>
          </p:cNvGrpSpPr>
          <p:nvPr/>
        </p:nvGrpSpPr>
        <p:grpSpPr>
          <a:xfrm>
            <a:off x="8421307" y="6799121"/>
            <a:ext cx="2907322" cy="831183"/>
            <a:chOff x="3164114" y="4807586"/>
            <a:chExt cx="10261600" cy="2933721"/>
          </a:xfrm>
        </p:grpSpPr>
        <p:sp>
          <p:nvSpPr>
            <p:cNvPr id="16" name="CustomShape 1"/>
            <p:cNvSpPr/>
            <p:nvPr/>
          </p:nvSpPr>
          <p:spPr>
            <a:xfrm>
              <a:off x="10952821" y="6607126"/>
              <a:ext cx="2432070" cy="11341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es-AR" sz="2000" b="0" strike="noStrike" spc="-1" dirty="0">
                <a:latin typeface="Arial"/>
              </a:endParaRPr>
            </a:p>
          </p:txBody>
        </p:sp>
        <p:cxnSp>
          <p:nvCxnSpPr>
            <p:cNvPr id="17" name="Conector recto 16"/>
            <p:cNvCxnSpPr/>
            <p:nvPr/>
          </p:nvCxnSpPr>
          <p:spPr>
            <a:xfrm>
              <a:off x="8800312" y="5747631"/>
              <a:ext cx="0" cy="7180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12261969" y="5747631"/>
              <a:ext cx="0" cy="7180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4" t="30862" r="7170" b="39182"/>
            <a:stretch/>
          </p:blipFill>
          <p:spPr>
            <a:xfrm>
              <a:off x="3164114" y="4807586"/>
              <a:ext cx="10261600" cy="2551149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5457240" y="6419342"/>
              <a:ext cx="6778301" cy="547508"/>
            </a:xfrm>
            <a:prstGeom prst="rect">
              <a:avLst/>
            </a:prstGeom>
            <a:solidFill>
              <a:srgbClr val="4D4D4D"/>
            </a:solidFill>
            <a:ln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544324" y="5196115"/>
              <a:ext cx="7213731" cy="1208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17732" r="28948" b="60173"/>
          <a:stretch/>
        </p:blipFill>
        <p:spPr>
          <a:xfrm>
            <a:off x="9729563" y="6901506"/>
            <a:ext cx="669981" cy="35979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73351" r="30811" b="5570"/>
          <a:stretch/>
        </p:blipFill>
        <p:spPr>
          <a:xfrm>
            <a:off x="10393531" y="6900746"/>
            <a:ext cx="669552" cy="35979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44907" r="29202" b="33506"/>
          <a:stretch/>
        </p:blipFill>
        <p:spPr>
          <a:xfrm>
            <a:off x="9044888" y="6901506"/>
            <a:ext cx="695905" cy="372018"/>
          </a:xfrm>
          <a:prstGeom prst="rect">
            <a:avLst/>
          </a:prstGeom>
          <a:noFill/>
        </p:spPr>
      </p:pic>
      <p:grpSp>
        <p:nvGrpSpPr>
          <p:cNvPr id="25" name="Grupo 24"/>
          <p:cNvGrpSpPr>
            <a:grpSpLocks noChangeAspect="1"/>
          </p:cNvGrpSpPr>
          <p:nvPr/>
        </p:nvGrpSpPr>
        <p:grpSpPr>
          <a:xfrm>
            <a:off x="11207181" y="6768256"/>
            <a:ext cx="2960161" cy="846290"/>
            <a:chOff x="3164114" y="4807586"/>
            <a:chExt cx="10261600" cy="2933721"/>
          </a:xfrm>
        </p:grpSpPr>
        <p:sp>
          <p:nvSpPr>
            <p:cNvPr id="26" name="CustomShape 1"/>
            <p:cNvSpPr/>
            <p:nvPr/>
          </p:nvSpPr>
          <p:spPr>
            <a:xfrm>
              <a:off x="10952821" y="6607126"/>
              <a:ext cx="2432070" cy="11341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es-AR" sz="2000" b="0" strike="noStrike" spc="-1" dirty="0">
                <a:latin typeface="Arial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8800312" y="5747631"/>
              <a:ext cx="0" cy="7180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12261969" y="5747631"/>
              <a:ext cx="0" cy="7180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4" t="30862" r="7170" b="39182"/>
            <a:stretch/>
          </p:blipFill>
          <p:spPr>
            <a:xfrm>
              <a:off x="3164114" y="4807586"/>
              <a:ext cx="10261600" cy="2551149"/>
            </a:xfrm>
            <a:prstGeom prst="rect">
              <a:avLst/>
            </a:prstGeom>
          </p:spPr>
        </p:pic>
        <p:sp>
          <p:nvSpPr>
            <p:cNvPr id="30" name="Rectángulo 29"/>
            <p:cNvSpPr/>
            <p:nvPr/>
          </p:nvSpPr>
          <p:spPr>
            <a:xfrm>
              <a:off x="5457240" y="6419342"/>
              <a:ext cx="6778301" cy="547508"/>
            </a:xfrm>
            <a:prstGeom prst="rect">
              <a:avLst/>
            </a:prstGeom>
            <a:solidFill>
              <a:srgbClr val="4D4D4D"/>
            </a:solidFill>
            <a:ln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5544324" y="5196115"/>
              <a:ext cx="7213731" cy="1208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73351" r="30811" b="5570"/>
          <a:stretch/>
        </p:blipFill>
        <p:spPr>
          <a:xfrm>
            <a:off x="11886176" y="6882679"/>
            <a:ext cx="677509" cy="3640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44907" r="29202" b="33506"/>
          <a:stretch/>
        </p:blipFill>
        <p:spPr>
          <a:xfrm>
            <a:off x="12551379" y="6882911"/>
            <a:ext cx="682665" cy="36494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44907" r="29202" b="33506"/>
          <a:stretch/>
        </p:blipFill>
        <p:spPr>
          <a:xfrm>
            <a:off x="13234044" y="6893249"/>
            <a:ext cx="682665" cy="36494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73351" r="30811" b="5570"/>
          <a:stretch/>
        </p:blipFill>
        <p:spPr>
          <a:xfrm>
            <a:off x="11451965" y="5810862"/>
            <a:ext cx="669552" cy="359799"/>
          </a:xfrm>
          <a:prstGeom prst="rect">
            <a:avLst/>
          </a:prstGeom>
        </p:spPr>
      </p:pic>
      <p:sp>
        <p:nvSpPr>
          <p:cNvPr id="36" name="Arco 35"/>
          <p:cNvSpPr/>
          <p:nvPr/>
        </p:nvSpPr>
        <p:spPr>
          <a:xfrm rot="15872540">
            <a:off x="10655157" y="6010287"/>
            <a:ext cx="1345314" cy="1365529"/>
          </a:xfrm>
          <a:prstGeom prst="arc">
            <a:avLst/>
          </a:prstGeom>
          <a:ln w="38100">
            <a:solidFill>
              <a:srgbClr val="0070C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CuadroTexto 36"/>
          <p:cNvSpPr txBox="1"/>
          <p:nvPr/>
        </p:nvSpPr>
        <p:spPr>
          <a:xfrm>
            <a:off x="5685181" y="5527331"/>
            <a:ext cx="5764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Incorporación</a:t>
            </a:r>
            <a:r>
              <a:rPr kumimoji="0" lang="es-AR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un nuevo envío a un MIC/DTA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296" cy="58924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DESTINACIONES DE TRASBORDO</a:t>
            </a:r>
          </a:p>
          <a:p>
            <a:pPr marL="1800" algn="just">
              <a:buClr>
                <a:srgbClr val="00B0F0"/>
              </a:buClr>
            </a:pPr>
            <a:endParaRPr lang="es-ES" sz="2900" b="1" u="sng" dirty="0" smtClean="0">
              <a:latin typeface="Calibri" panose="020F0502020204030204" pitchFamily="34" charset="0"/>
            </a:endParaRPr>
          </a:p>
          <a:p>
            <a:pPr marL="1800" algn="just">
              <a:buClr>
                <a:srgbClr val="00B0F0"/>
              </a:buClr>
            </a:pPr>
            <a:r>
              <a:rPr lang="es-ES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Especificación de la carga:</a:t>
            </a:r>
            <a:endParaRPr lang="es-AR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AR" sz="2900" b="1" dirty="0">
                <a:latin typeface="Calibri" panose="020F0502020204030204" pitchFamily="34" charset="0"/>
              </a:rPr>
              <a:t>C</a:t>
            </a:r>
            <a:r>
              <a:rPr lang="es-AR" sz="2900" b="1" dirty="0" smtClean="0">
                <a:latin typeface="Calibri" panose="020F0502020204030204" pitchFamily="34" charset="0"/>
              </a:rPr>
              <a:t>arga </a:t>
            </a:r>
            <a:r>
              <a:rPr lang="es-AR" sz="2900" b="1" dirty="0">
                <a:latin typeface="Calibri" panose="020F0502020204030204" pitchFamily="34" charset="0"/>
              </a:rPr>
              <a:t>suelta</a:t>
            </a:r>
            <a:r>
              <a:rPr lang="es-AR" sz="2900" dirty="0">
                <a:latin typeface="Calibri" panose="020F0502020204030204" pitchFamily="34" charset="0"/>
              </a:rPr>
              <a:t>: se deberá declarar el código de embalaje, cantidad y peso, tanto parcial como total de las fracciones. Al registrar</a:t>
            </a:r>
            <a:r>
              <a:rPr lang="es-ES" sz="2900" b="1" dirty="0">
                <a:latin typeface="Calibri" panose="020F0502020204030204" pitchFamily="34" charset="0"/>
              </a:rPr>
              <a:t>, el sistema validará contra los valores declarados en la destinación original </a:t>
            </a:r>
            <a:r>
              <a:rPr lang="es-ES" sz="2900" b="1" dirty="0" smtClean="0">
                <a:latin typeface="Calibri" panose="020F0502020204030204" pitchFamily="34" charset="0"/>
              </a:rPr>
              <a:t>.</a:t>
            </a: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endParaRPr lang="es-ES" sz="2900" b="1" dirty="0">
              <a:latin typeface="Calibri" panose="020F0502020204030204" pitchFamily="34" charset="0"/>
            </a:endParaRPr>
          </a:p>
          <a:p>
            <a:pPr marL="458640" indent="-45684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"/>
            </a:pPr>
            <a:r>
              <a:rPr lang="es-ES" sz="2900" b="1" dirty="0" smtClean="0">
                <a:latin typeface="Calibri" panose="020F0502020204030204" pitchFamily="34" charset="0"/>
              </a:rPr>
              <a:t>A</a:t>
            </a:r>
            <a:r>
              <a:rPr lang="es-AR" sz="2900" b="1" dirty="0" smtClean="0">
                <a:latin typeface="Calibri" panose="020F0502020204030204" pitchFamily="34" charset="0"/>
              </a:rPr>
              <a:t> granel:</a:t>
            </a:r>
            <a:r>
              <a:rPr lang="es-AR" sz="2900" dirty="0" smtClean="0">
                <a:latin typeface="Calibri" panose="020F0502020204030204" pitchFamily="34" charset="0"/>
              </a:rPr>
              <a:t> </a:t>
            </a:r>
            <a:r>
              <a:rPr lang="es-AR" sz="2900" dirty="0">
                <a:latin typeface="Calibri" panose="020F0502020204030204" pitchFamily="34" charset="0"/>
              </a:rPr>
              <a:t>se deberá declarar el código de embalaje y peso tanto parcial como total de las fracciones, no se declaran las cantidades de bultos, porque se replican a partir del dato del peso</a:t>
            </a:r>
            <a:r>
              <a:rPr lang="es-AR" sz="2900" dirty="0" smtClean="0">
                <a:latin typeface="Calibri" panose="020F0502020204030204" pitchFamily="34" charset="0"/>
              </a:rPr>
              <a:t>.</a:t>
            </a:r>
            <a:endParaRPr lang="es-AR" sz="2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664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DESTINACIONES DE TRASBORDO</a:t>
            </a:r>
          </a:p>
          <a:p>
            <a:pPr marL="1800" algn="just">
              <a:buClr>
                <a:srgbClr val="00B0F0"/>
              </a:buClr>
            </a:pPr>
            <a:endParaRPr lang="es-ES" sz="2900" b="1" u="sng" dirty="0" smtClean="0">
              <a:latin typeface="Calibri" panose="020F0502020204030204" pitchFamily="34" charset="0"/>
            </a:endParaRPr>
          </a:p>
          <a:p>
            <a:pPr marL="1800" algn="just">
              <a:buClr>
                <a:srgbClr val="00B0F0"/>
              </a:buClr>
            </a:pPr>
            <a:r>
              <a:rPr lang="es-ES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Especificación de la carga:</a:t>
            </a:r>
            <a:endParaRPr lang="es-AR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800" b="1" dirty="0" smtClean="0">
                <a:latin typeface="Calibri" panose="020F0502020204030204" pitchFamily="34" charset="0"/>
              </a:rPr>
              <a:t> Para contenedores</a:t>
            </a:r>
            <a:r>
              <a:rPr lang="es-AR" sz="2800" dirty="0" smtClean="0">
                <a:latin typeface="Calibri" panose="020F0502020204030204" pitchFamily="34" charset="0"/>
              </a:rPr>
              <a:t>: no se deberá declarar:</a:t>
            </a:r>
          </a:p>
          <a:p>
            <a:pPr marL="144000" algn="just">
              <a:buClr>
                <a:srgbClr val="00B0F0"/>
              </a:buClr>
            </a:pPr>
            <a:endParaRPr lang="es-AR" sz="2800" dirty="0" smtClean="0">
              <a:latin typeface="Calibri" panose="020F0502020204030204" pitchFamily="34" charset="0"/>
            </a:endParaRPr>
          </a:p>
          <a:p>
            <a:pPr marL="144000" algn="just"/>
            <a:r>
              <a:rPr lang="es-AR" sz="2800" dirty="0">
                <a:latin typeface="Calibri" panose="020F0502020204030204" pitchFamily="34" charset="0"/>
              </a:rPr>
              <a:t>	</a:t>
            </a:r>
            <a:r>
              <a:rPr lang="es-AR" sz="2800" dirty="0" smtClean="0">
                <a:latin typeface="Calibri" panose="020F0502020204030204" pitchFamily="34" charset="0"/>
              </a:rPr>
              <a:t>- La </a:t>
            </a:r>
            <a:r>
              <a:rPr lang="es-AR" sz="2800" dirty="0">
                <a:latin typeface="Calibri" panose="020F0502020204030204" pitchFamily="34" charset="0"/>
              </a:rPr>
              <a:t>información correspondiente a bultos por tipo de embalaje dentro del </a:t>
            </a:r>
            <a:r>
              <a:rPr lang="es-AR" sz="2800" dirty="0" smtClean="0">
                <a:latin typeface="Calibri" panose="020F0502020204030204" pitchFamily="34" charset="0"/>
              </a:rPr>
              <a:t>contenedor. </a:t>
            </a:r>
            <a:endParaRPr lang="es-AR" sz="2800" dirty="0">
              <a:latin typeface="Calibri" panose="020F0502020204030204" pitchFamily="34" charset="0"/>
            </a:endParaRPr>
          </a:p>
          <a:p>
            <a:pPr marL="144000" algn="just"/>
            <a:r>
              <a:rPr lang="es-AR" sz="2800" dirty="0" smtClean="0">
                <a:latin typeface="Calibri" panose="020F0502020204030204" pitchFamily="34" charset="0"/>
              </a:rPr>
              <a:t>	- El </a:t>
            </a:r>
            <a:r>
              <a:rPr lang="es-AR" sz="2800" dirty="0">
                <a:latin typeface="Calibri" panose="020F0502020204030204" pitchFamily="34" charset="0"/>
              </a:rPr>
              <a:t>campo referente a “Marcas y Número de los bultos”.  </a:t>
            </a:r>
          </a:p>
          <a:p>
            <a:pPr marL="144000" algn="just"/>
            <a:r>
              <a:rPr lang="es-AR" sz="2800" dirty="0" smtClean="0">
                <a:latin typeface="Calibri" panose="020F0502020204030204" pitchFamily="34" charset="0"/>
              </a:rPr>
              <a:t>	- Se </a:t>
            </a:r>
            <a:r>
              <a:rPr lang="es-AR" sz="2800" dirty="0">
                <a:latin typeface="Calibri" panose="020F0502020204030204" pitchFamily="34" charset="0"/>
              </a:rPr>
              <a:t>requiere que el contenedor se encuentre </a:t>
            </a:r>
            <a:r>
              <a:rPr lang="es-AR" sz="2800" dirty="0" err="1">
                <a:latin typeface="Calibri" panose="020F0502020204030204" pitchFamily="34" charset="0"/>
              </a:rPr>
              <a:t>precumplido</a:t>
            </a:r>
            <a:r>
              <a:rPr lang="es-AR" sz="2800" dirty="0">
                <a:latin typeface="Calibri" panose="020F0502020204030204" pitchFamily="34" charset="0"/>
              </a:rPr>
              <a:t>.</a:t>
            </a:r>
          </a:p>
          <a:p>
            <a:pPr marL="144000" algn="just"/>
            <a:endParaRPr lang="es-AR" sz="2800" dirty="0">
              <a:latin typeface="Calibri" panose="020F0502020204030204" pitchFamily="34" charset="0"/>
            </a:endParaRPr>
          </a:p>
          <a:p>
            <a:pPr marL="144000" algn="just"/>
            <a:r>
              <a:rPr lang="es-AR" sz="2800" b="1" u="sng" dirty="0" smtClean="0">
                <a:latin typeface="Calibri" panose="020F0502020204030204" pitchFamily="34" charset="0"/>
              </a:rPr>
              <a:t>Aclaración</a:t>
            </a:r>
            <a:r>
              <a:rPr lang="es-AR" sz="2800" b="1" dirty="0" smtClean="0">
                <a:latin typeface="Calibri" panose="020F0502020204030204" pitchFamily="34" charset="0"/>
              </a:rPr>
              <a:t>: En </a:t>
            </a:r>
            <a:r>
              <a:rPr lang="es-AR" sz="2800" b="1" dirty="0">
                <a:latin typeface="Calibri" panose="020F0502020204030204" pitchFamily="34" charset="0"/>
              </a:rPr>
              <a:t>todos los casos, se controlará que </a:t>
            </a:r>
            <a:r>
              <a:rPr lang="es-AR" sz="2800" b="1">
                <a:latin typeface="Calibri" panose="020F0502020204030204" pitchFamily="34" charset="0"/>
              </a:rPr>
              <a:t>un </a:t>
            </a:r>
            <a:r>
              <a:rPr lang="es-AR" sz="2800" b="1" smtClean="0">
                <a:latin typeface="Calibri" panose="020F0502020204030204" pitchFamily="34" charset="0"/>
              </a:rPr>
              <a:t>título - </a:t>
            </a:r>
            <a:r>
              <a:rPr lang="es-AR" sz="2800" b="1" dirty="0">
                <a:latin typeface="Calibri" panose="020F0502020204030204" pitchFamily="34" charset="0"/>
              </a:rPr>
              <a:t>manifiesto de arribo, se corresponda con un título declarado en el MIC/DTA. </a:t>
            </a:r>
            <a:endParaRPr lang="en-US" sz="2900" spc="-1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7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6338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DESTINACIONES DE TRASBORDO</a:t>
            </a:r>
          </a:p>
          <a:p>
            <a:pPr marL="1800" algn="just">
              <a:buClr>
                <a:srgbClr val="00B0F0"/>
              </a:buClr>
            </a:pPr>
            <a:endParaRPr lang="es-ES" sz="2900" b="1" u="sng" dirty="0" smtClean="0">
              <a:latin typeface="Calibri" panose="020F0502020204030204" pitchFamily="34" charset="0"/>
            </a:endParaRPr>
          </a:p>
          <a:p>
            <a:pPr marL="1800" algn="just">
              <a:buClr>
                <a:srgbClr val="00B0F0"/>
              </a:buClr>
            </a:pP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Declaración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del </a:t>
            </a:r>
            <a:r>
              <a:rPr lang="es-AR" sz="2900" b="1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FOB, FLETE y </a:t>
            </a:r>
            <a:r>
              <a:rPr lang="es-AR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SEGURO</a:t>
            </a: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:</a:t>
            </a:r>
            <a:endParaRPr lang="es-AR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</a:t>
            </a:r>
            <a:r>
              <a:rPr lang="es-AR" sz="2900" b="1" dirty="0" smtClean="0">
                <a:latin typeface="Calibri" panose="020F0502020204030204" pitchFamily="34" charset="0"/>
              </a:rPr>
              <a:t>Serán </a:t>
            </a:r>
            <a:r>
              <a:rPr lang="es-AR" sz="2900" b="1" dirty="0">
                <a:latin typeface="Calibri" panose="020F0502020204030204" pitchFamily="34" charset="0"/>
              </a:rPr>
              <a:t>de carácter opcional</a:t>
            </a:r>
            <a:r>
              <a:rPr lang="es-AR" sz="2900" dirty="0">
                <a:latin typeface="Calibri" panose="020F0502020204030204" pitchFamily="34" charset="0"/>
              </a:rPr>
              <a:t>, pero si </a:t>
            </a:r>
            <a:r>
              <a:rPr lang="es-AR" sz="2900" dirty="0" smtClean="0">
                <a:latin typeface="Calibri" panose="020F0502020204030204" pitchFamily="34" charset="0"/>
              </a:rPr>
              <a:t>se declaran </a:t>
            </a:r>
            <a:r>
              <a:rPr lang="es-AR" sz="2900" dirty="0">
                <a:latin typeface="Calibri" panose="020F0502020204030204" pitchFamily="34" charset="0"/>
              </a:rPr>
              <a:t>deberá </a:t>
            </a:r>
            <a:r>
              <a:rPr lang="es-AR" sz="2900" dirty="0" smtClean="0">
                <a:latin typeface="Calibri" panose="020F0502020204030204" pitchFamily="34" charset="0"/>
              </a:rPr>
              <a:t>hacerse en </a:t>
            </a:r>
            <a:r>
              <a:rPr lang="es-AR" sz="2900" dirty="0">
                <a:latin typeface="Calibri" panose="020F0502020204030204" pitchFamily="34" charset="0"/>
              </a:rPr>
              <a:t>la moneda de cada uno de ellos </a:t>
            </a:r>
            <a:r>
              <a:rPr lang="es-AR" sz="2900" dirty="0" smtClean="0">
                <a:latin typeface="Calibri" panose="020F0502020204030204" pitchFamily="34" charset="0"/>
              </a:rPr>
              <a:t>del modo en que figuran en </a:t>
            </a:r>
            <a:r>
              <a:rPr lang="es-AR" sz="2900" dirty="0">
                <a:latin typeface="Calibri" panose="020F0502020204030204" pitchFamily="34" charset="0"/>
              </a:rPr>
              <a:t>la declaración </a:t>
            </a:r>
            <a:r>
              <a:rPr lang="es-AR" sz="2900" dirty="0" smtClean="0">
                <a:latin typeface="Calibri" panose="020F0502020204030204" pitchFamily="34" charset="0"/>
              </a:rPr>
              <a:t>de trasbordo </a:t>
            </a:r>
            <a:r>
              <a:rPr lang="es-AR" sz="2900" dirty="0">
                <a:latin typeface="Calibri" panose="020F0502020204030204" pitchFamily="34" charset="0"/>
              </a:rPr>
              <a:t>original. </a:t>
            </a: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En el caso en que un título de transporte tenga asociada una </a:t>
            </a:r>
            <a:r>
              <a:rPr lang="es-AR" sz="2900" dirty="0">
                <a:latin typeface="Calibri" panose="020F0502020204030204" pitchFamily="34" charset="0"/>
              </a:rPr>
              <a:t>sola destinación </a:t>
            </a:r>
            <a:r>
              <a:rPr lang="es-AR" sz="2900" dirty="0" smtClean="0">
                <a:latin typeface="Calibri" panose="020F0502020204030204" pitchFamily="34" charset="0"/>
              </a:rPr>
              <a:t>y esta resulte que </a:t>
            </a:r>
            <a:r>
              <a:rPr lang="es-AR" sz="2900" u="sng" dirty="0" smtClean="0">
                <a:latin typeface="Calibri" panose="020F0502020204030204" pitchFamily="34" charset="0"/>
              </a:rPr>
              <a:t>no </a:t>
            </a:r>
            <a:r>
              <a:rPr lang="es-AR" sz="2900" u="sng" dirty="0">
                <a:latin typeface="Calibri" panose="020F0502020204030204" pitchFamily="34" charset="0"/>
              </a:rPr>
              <a:t>es </a:t>
            </a:r>
            <a:r>
              <a:rPr lang="es-AR" sz="2900" u="sng" dirty="0" smtClean="0">
                <a:latin typeface="Calibri" panose="020F0502020204030204" pitchFamily="34" charset="0"/>
              </a:rPr>
              <a:t>fraccionada</a:t>
            </a:r>
            <a:r>
              <a:rPr lang="es-AR" sz="2900" dirty="0" smtClean="0">
                <a:latin typeface="Calibri" panose="020F0502020204030204" pitchFamily="34" charset="0"/>
              </a:rPr>
              <a:t>, tenga el </a:t>
            </a:r>
            <a:r>
              <a:rPr lang="es-AR" sz="2900" u="sng" dirty="0" err="1">
                <a:latin typeface="Calibri" panose="020F0502020204030204" pitchFamily="34" charset="0"/>
              </a:rPr>
              <a:t>precumplido</a:t>
            </a:r>
            <a:r>
              <a:rPr lang="es-AR" sz="2900" u="sng" dirty="0">
                <a:latin typeface="Calibri" panose="020F0502020204030204" pitchFamily="34" charset="0"/>
              </a:rPr>
              <a:t> </a:t>
            </a:r>
            <a:r>
              <a:rPr lang="es-AR" sz="2900" u="sng" dirty="0" smtClean="0">
                <a:latin typeface="Calibri" panose="020F0502020204030204" pitchFamily="34" charset="0"/>
              </a:rPr>
              <a:t>cerrado </a:t>
            </a:r>
            <a:r>
              <a:rPr lang="es-AR" sz="2900" dirty="0" smtClean="0">
                <a:latin typeface="Calibri" panose="020F0502020204030204" pitchFamily="34" charset="0"/>
              </a:rPr>
              <a:t>y con </a:t>
            </a:r>
            <a:r>
              <a:rPr lang="es-AR" sz="2900" u="sng" dirty="0">
                <a:latin typeface="Calibri" panose="020F0502020204030204" pitchFamily="34" charset="0"/>
              </a:rPr>
              <a:t>unidades conforme “SI</a:t>
            </a:r>
            <a:r>
              <a:rPr lang="es-AR" sz="2900" u="sng" dirty="0" smtClean="0">
                <a:latin typeface="Calibri" panose="020F0502020204030204" pitchFamily="34" charset="0"/>
              </a:rPr>
              <a:t>”</a:t>
            </a:r>
            <a:r>
              <a:rPr lang="es-AR" sz="2900" dirty="0" smtClean="0">
                <a:latin typeface="Calibri" panose="020F0502020204030204" pitchFamily="34" charset="0"/>
              </a:rPr>
              <a:t>, el sistema cargará automáticamente los valores del FOB, FLETE y SEGURO de la declaración de trasbordo original.</a:t>
            </a:r>
            <a:endParaRPr lang="es-AR" sz="2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6785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CARGAS INTERMEDIAS DENTRO DE UN MIC/DTA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b="1" spc="-1" dirty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800" algn="just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Adicionar carga a un MIC/DTA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Se </a:t>
            </a:r>
            <a:r>
              <a:rPr lang="es-AR" sz="2900" dirty="0">
                <a:latin typeface="Calibri" panose="020F0502020204030204" pitchFamily="34" charset="0"/>
              </a:rPr>
              <a:t>incorpora la posibilidad de agregar un nuevo envío a un MIC/DTA en un punto </a:t>
            </a:r>
            <a:r>
              <a:rPr lang="es-AR" sz="2900" dirty="0" smtClean="0">
                <a:latin typeface="Calibri" panose="020F0502020204030204" pitchFamily="34" charset="0"/>
              </a:rPr>
              <a:t>intermedio. </a:t>
            </a:r>
          </a:p>
          <a:p>
            <a:pPr marL="144000" algn="just">
              <a:buClr>
                <a:srgbClr val="00B0F0"/>
              </a:buClr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El </a:t>
            </a:r>
            <a:r>
              <a:rPr lang="es-AR" sz="2900" dirty="0">
                <a:latin typeface="Calibri" panose="020F0502020204030204" pitchFamily="34" charset="0"/>
              </a:rPr>
              <a:t>ATA </a:t>
            </a:r>
            <a:r>
              <a:rPr lang="es-AR" sz="2900" dirty="0" smtClean="0">
                <a:latin typeface="Calibri" panose="020F0502020204030204" pitchFamily="34" charset="0"/>
              </a:rPr>
              <a:t>debe </a:t>
            </a:r>
            <a:r>
              <a:rPr lang="es-AR" sz="2900" dirty="0">
                <a:latin typeface="Calibri" panose="020F0502020204030204" pitchFamily="34" charset="0"/>
              </a:rPr>
              <a:t>registrar </a:t>
            </a:r>
            <a:r>
              <a:rPr lang="es-AR" sz="2900" dirty="0" smtClean="0">
                <a:latin typeface="Calibri" panose="020F0502020204030204" pitchFamily="34" charset="0"/>
              </a:rPr>
              <a:t>el </a:t>
            </a:r>
            <a:r>
              <a:rPr lang="es-AR" sz="2900" dirty="0">
                <a:latin typeface="Calibri" panose="020F0502020204030204" pitchFamily="34" charset="0"/>
              </a:rPr>
              <a:t>arribo </a:t>
            </a:r>
            <a:r>
              <a:rPr lang="es-AR" sz="2900" dirty="0" smtClean="0">
                <a:latin typeface="Calibri" panose="020F0502020204030204" pitchFamily="34" charset="0"/>
              </a:rPr>
              <a:t>al </a:t>
            </a:r>
            <a:r>
              <a:rPr lang="es-AR" sz="2900" dirty="0">
                <a:latin typeface="Calibri" panose="020F0502020204030204" pitchFamily="34" charset="0"/>
              </a:rPr>
              <a:t>punto </a:t>
            </a:r>
            <a:r>
              <a:rPr lang="es-AR" sz="2900" dirty="0" smtClean="0">
                <a:latin typeface="Calibri" panose="020F0502020204030204" pitchFamily="34" charset="0"/>
              </a:rPr>
              <a:t>intermedio, identificando </a:t>
            </a:r>
            <a:r>
              <a:rPr lang="es-AR" sz="2900" dirty="0">
                <a:latin typeface="Calibri" panose="020F0502020204030204" pitchFamily="34" charset="0"/>
              </a:rPr>
              <a:t>la aduana y lugar operativo </a:t>
            </a:r>
            <a:r>
              <a:rPr lang="es-AR" sz="2900" dirty="0" smtClean="0">
                <a:latin typeface="Calibri" panose="020F0502020204030204" pitchFamily="34" charset="0"/>
              </a:rPr>
              <a:t>correspondiente.</a:t>
            </a: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>
                <a:latin typeface="Calibri" panose="020F0502020204030204" pitchFamily="34" charset="0"/>
              </a:rPr>
              <a:t> </a:t>
            </a:r>
            <a:r>
              <a:rPr lang="es-AR" sz="2900" dirty="0" smtClean="0">
                <a:latin typeface="Calibri" panose="020F0502020204030204" pitchFamily="34" charset="0"/>
              </a:rPr>
              <a:t>Luego, registrará </a:t>
            </a:r>
            <a:r>
              <a:rPr lang="es-AR" sz="2900" dirty="0">
                <a:latin typeface="Calibri" panose="020F0502020204030204" pitchFamily="34" charset="0"/>
              </a:rPr>
              <a:t>el título como es </a:t>
            </a:r>
            <a:r>
              <a:rPr lang="es-AR" sz="2900" dirty="0" smtClean="0">
                <a:latin typeface="Calibri" panose="020F0502020204030204" pitchFamily="34" charset="0"/>
              </a:rPr>
              <a:t>habitual con el correspondiente envío y lo agregará al </a:t>
            </a:r>
            <a:r>
              <a:rPr lang="es-AR" sz="2900" dirty="0">
                <a:latin typeface="Calibri" panose="020F0502020204030204" pitchFamily="34" charset="0"/>
              </a:rPr>
              <a:t>número del MIC/DTA preexistente del medio en el que se cargó la mercadería</a:t>
            </a:r>
            <a:r>
              <a:rPr lang="es-AR" sz="29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1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610678" y="1268753"/>
            <a:ext cx="12470400" cy="7231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9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NUEVAS FUNCIONALIDADES – 3RA. ETAPA</a:t>
            </a:r>
            <a:endParaRPr lang="es-AR" sz="29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2900" b="0" strike="noStrike" spc="-1" dirty="0">
              <a:latin typeface="Calibri" panose="020F0502020204030204" pitchFamily="34" charset="0"/>
            </a:endParaRP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r>
              <a:rPr lang="es-ES" sz="29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CARGAS INTERMEDIAS DENTRO DE UN MIC/DTA</a:t>
            </a:r>
          </a:p>
          <a:p>
            <a:pPr marL="1800" algn="ctr">
              <a:lnSpc>
                <a:spcPct val="100000"/>
              </a:lnSpc>
              <a:buClr>
                <a:srgbClr val="00B0F0"/>
              </a:buClr>
            </a:pPr>
            <a:endParaRPr lang="es-ES" sz="2900" spc="-1" dirty="0" smtClean="0">
              <a:solidFill>
                <a:srgbClr val="000000"/>
              </a:solidFill>
              <a:latin typeface="Calibri" panose="020F0502020204030204" pitchFamily="34" charset="0"/>
              <a:ea typeface="Microsoft YaHei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El </a:t>
            </a:r>
            <a:r>
              <a:rPr lang="es-AR" sz="2900" dirty="0">
                <a:latin typeface="Calibri" panose="020F0502020204030204" pitchFamily="34" charset="0"/>
              </a:rPr>
              <a:t>servicio aduanero podrá </a:t>
            </a:r>
            <a:r>
              <a:rPr lang="es-AR" sz="2900" b="1" dirty="0">
                <a:latin typeface="Calibri" panose="020F0502020204030204" pitchFamily="34" charset="0"/>
              </a:rPr>
              <a:t>aprobar</a:t>
            </a:r>
            <a:r>
              <a:rPr lang="es-AR" sz="2900" dirty="0">
                <a:latin typeface="Calibri" panose="020F0502020204030204" pitchFamily="34" charset="0"/>
              </a:rPr>
              <a:t> o </a:t>
            </a:r>
            <a:r>
              <a:rPr lang="es-AR" sz="2900" b="1" dirty="0">
                <a:latin typeface="Calibri" panose="020F0502020204030204" pitchFamily="34" charset="0"/>
              </a:rPr>
              <a:t>rechazar</a:t>
            </a:r>
            <a:r>
              <a:rPr lang="es-AR" sz="2900" dirty="0">
                <a:latin typeface="Calibri" panose="020F0502020204030204" pitchFamily="34" charset="0"/>
              </a:rPr>
              <a:t> esa </a:t>
            </a:r>
            <a:r>
              <a:rPr lang="es-AR" sz="2900" dirty="0" smtClean="0">
                <a:latin typeface="Calibri" panose="020F0502020204030204" pitchFamily="34" charset="0"/>
              </a:rPr>
              <a:t>solicitud.</a:t>
            </a: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 Si el Servicio Aduanero la </a:t>
            </a:r>
            <a:r>
              <a:rPr lang="es-AR" sz="2900" b="1" dirty="0" smtClean="0">
                <a:latin typeface="Calibri" panose="020F0502020204030204" pitchFamily="34" charset="0"/>
              </a:rPr>
              <a:t>aprueba</a:t>
            </a:r>
            <a:r>
              <a:rPr lang="es-AR" sz="2900" dirty="0" smtClean="0">
                <a:latin typeface="Calibri" panose="020F0502020204030204" pitchFamily="34" charset="0"/>
              </a:rPr>
              <a:t>, </a:t>
            </a:r>
            <a:r>
              <a:rPr lang="es-AR" sz="2900" dirty="0">
                <a:latin typeface="Calibri" panose="020F0502020204030204" pitchFamily="34" charset="0"/>
              </a:rPr>
              <a:t>el ATA generará la </a:t>
            </a:r>
            <a:r>
              <a:rPr lang="es-AR" sz="2900" dirty="0" smtClean="0">
                <a:latin typeface="Calibri" panose="020F0502020204030204" pitchFamily="34" charset="0"/>
              </a:rPr>
              <a:t>salida y realizará una </a:t>
            </a:r>
            <a:r>
              <a:rPr lang="es-AR" sz="2900" dirty="0">
                <a:latin typeface="Calibri" panose="020F0502020204030204" pitchFamily="34" charset="0"/>
              </a:rPr>
              <a:t>nueva impresión </a:t>
            </a:r>
            <a:r>
              <a:rPr lang="es-AR" sz="2900" dirty="0" smtClean="0">
                <a:latin typeface="Calibri" panose="020F0502020204030204" pitchFamily="34" charset="0"/>
              </a:rPr>
              <a:t>del MIC/DTA al que se le agregó la carga.</a:t>
            </a: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 smtClean="0">
                <a:latin typeface="Calibri" panose="020F0502020204030204" pitchFamily="34" charset="0"/>
              </a:rPr>
              <a:t>Esta impresión </a:t>
            </a:r>
            <a:r>
              <a:rPr lang="es-AR" sz="2900" b="1" dirty="0">
                <a:latin typeface="Calibri" panose="020F0502020204030204" pitchFamily="34" charset="0"/>
              </a:rPr>
              <a:t>deberá ser adjuntada al MIC/DTA </a:t>
            </a:r>
            <a:r>
              <a:rPr lang="es-AR" sz="2900" b="1" dirty="0" smtClean="0">
                <a:latin typeface="Calibri" panose="020F0502020204030204" pitchFamily="34" charset="0"/>
              </a:rPr>
              <a:t>original </a:t>
            </a:r>
            <a:r>
              <a:rPr lang="es-AR" sz="2900" dirty="0" smtClean="0">
                <a:latin typeface="Calibri" panose="020F0502020204030204" pitchFamily="34" charset="0"/>
              </a:rPr>
              <a:t>y contendrá </a:t>
            </a:r>
            <a:r>
              <a:rPr lang="es-AR" sz="2900" dirty="0">
                <a:latin typeface="Calibri" panose="020F0502020204030204" pitchFamily="34" charset="0"/>
              </a:rPr>
              <a:t>solamente la información de los títulos </a:t>
            </a:r>
            <a:r>
              <a:rPr lang="es-AR" sz="2900" dirty="0" smtClean="0">
                <a:latin typeface="Calibri" panose="020F0502020204030204" pitchFamily="34" charset="0"/>
              </a:rPr>
              <a:t>incorporados en el punto donde se detuvo y al </a:t>
            </a:r>
            <a:r>
              <a:rPr lang="es-AR" sz="2900" dirty="0">
                <a:latin typeface="Calibri" panose="020F0502020204030204" pitchFamily="34" charset="0"/>
              </a:rPr>
              <a:t>pie de la </a:t>
            </a:r>
            <a:r>
              <a:rPr lang="es-AR" sz="2900" dirty="0" smtClean="0">
                <a:latin typeface="Calibri" panose="020F0502020204030204" pitchFamily="34" charset="0"/>
              </a:rPr>
              <a:t>carátula figurarán: </a:t>
            </a:r>
            <a:r>
              <a:rPr lang="es-AR" sz="2900" dirty="0">
                <a:latin typeface="Calibri" panose="020F0502020204030204" pitchFamily="34" charset="0"/>
              </a:rPr>
              <a:t>la </a:t>
            </a:r>
            <a:r>
              <a:rPr lang="es-AR" sz="2900" dirty="0" smtClean="0">
                <a:latin typeface="Calibri" panose="020F0502020204030204" pitchFamily="34" charset="0"/>
              </a:rPr>
              <a:t>aduana, el lugar </a:t>
            </a:r>
            <a:r>
              <a:rPr lang="es-AR" sz="2900" dirty="0">
                <a:latin typeface="Calibri" panose="020F0502020204030204" pitchFamily="34" charset="0"/>
              </a:rPr>
              <a:t>operativo donde se adicionó la mercadería y el nuevo número de salida. </a:t>
            </a:r>
            <a:endParaRPr lang="es-AR" sz="2900" dirty="0" smtClean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endParaRPr lang="es-AR" sz="2900" dirty="0">
              <a:latin typeface="Calibri" panose="020F0502020204030204" pitchFamily="34" charset="0"/>
            </a:endParaRPr>
          </a:p>
          <a:p>
            <a:pPr marL="144000" algn="just">
              <a:buClr>
                <a:srgbClr val="00B0F0"/>
              </a:buClr>
              <a:buFont typeface="Wingdings" charset="2"/>
              <a:buChar char=""/>
            </a:pPr>
            <a:r>
              <a:rPr lang="es-AR" sz="2900" dirty="0">
                <a:latin typeface="Calibri" panose="020F0502020204030204" pitchFamily="34" charset="0"/>
              </a:rPr>
              <a:t>Cuando el servicio aduanero realice el control de salida, se genera un PATAI para los envíos cargados en ese punto</a:t>
            </a:r>
            <a:r>
              <a:rPr lang="es-AR" sz="29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3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16024</TotalTime>
  <Words>1382</Words>
  <Application>Microsoft Office PowerPoint</Application>
  <PresentationFormat>Personalizado</PresentationFormat>
  <Paragraphs>182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Brush Script MT</vt:lpstr>
      <vt:lpstr>Calibri</vt:lpstr>
      <vt:lpstr>DejaVu Sans</vt:lpstr>
      <vt:lpstr>Lucida Sans Unicode</vt:lpstr>
      <vt:lpstr>Symbol</vt:lpstr>
      <vt:lpstr>Times New Roman</vt:lpstr>
      <vt:lpstr>Wingdings</vt:lpstr>
      <vt:lpstr>Office Theme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Juan</dc:creator>
  <dc:description/>
  <cp:lastModifiedBy>soportepc</cp:lastModifiedBy>
  <cp:revision>324</cp:revision>
  <dcterms:created xsi:type="dcterms:W3CDTF">2021-02-06T15:18:08Z</dcterms:created>
  <dcterms:modified xsi:type="dcterms:W3CDTF">2023-12-01T19:13:56Z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